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2"/>
  </p:notesMasterIdLst>
  <p:handoutMasterIdLst>
    <p:handoutMasterId r:id="rId13"/>
  </p:handoutMasterIdLst>
  <p:sldIdLst>
    <p:sldId id="279" r:id="rId2"/>
    <p:sldId id="265" r:id="rId3"/>
    <p:sldId id="346" r:id="rId4"/>
    <p:sldId id="347" r:id="rId5"/>
    <p:sldId id="348" r:id="rId6"/>
    <p:sldId id="350" r:id="rId7"/>
    <p:sldId id="351" r:id="rId8"/>
    <p:sldId id="352" r:id="rId9"/>
    <p:sldId id="353" r:id="rId10"/>
    <p:sldId id="275" r:id="rId11"/>
  </p:sldIdLst>
  <p:sldSz cx="7772400" cy="10058400"/>
  <p:notesSz cx="7315200" cy="96012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a Vida Villanueva" initials="MVV" lastIdx="1" clrIdx="0"/>
  <p:cmAuthor id="1" name="kcraer003" initials="k" lastIdx="2" clrIdx="1"/>
  <p:cmAuthor id="2" name="ramig690" initials="r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8C6D"/>
  </p:clrMru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40" autoAdjust="0"/>
    <p:restoredTop sz="98905" autoAdjust="0"/>
  </p:normalViewPr>
  <p:slideViewPr>
    <p:cSldViewPr snapToGrid="0">
      <p:cViewPr>
        <p:scale>
          <a:sx n="80" d="100"/>
          <a:sy n="80" d="100"/>
        </p:scale>
        <p:origin x="-654" y="1962"/>
      </p:cViewPr>
      <p:guideLst>
        <p:guide orient="horz" pos="289"/>
        <p:guide orient="horz" pos="927"/>
        <p:guide orient="horz" pos="6050"/>
        <p:guide orient="horz" pos="4450"/>
        <p:guide orient="horz" pos="1568"/>
        <p:guide orient="horz" pos="1888"/>
        <p:guide orient="horz" pos="3487"/>
        <p:guide orient="horz" pos="5732"/>
        <p:guide orient="horz" pos="1248"/>
        <p:guide orient="horz" pos="608"/>
        <p:guide orient="horz" pos="3169"/>
        <p:guide orient="horz" pos="2207"/>
        <p:guide orient="horz" pos="2529"/>
        <p:guide orient="horz" pos="2849"/>
        <p:guide orient="horz" pos="3792"/>
        <p:guide orient="horz" pos="4130"/>
        <p:guide orient="horz" pos="4769"/>
        <p:guide orient="horz" pos="5089"/>
        <p:guide orient="horz" pos="5411"/>
        <p:guide orient="horz" pos="699"/>
        <p:guide orient="horz" pos="6107"/>
        <p:guide pos="2406"/>
        <p:guide pos="289"/>
        <p:guide pos="4521"/>
        <p:guide pos="2589"/>
        <p:guide pos="1347"/>
        <p:guide pos="3552"/>
        <p:guide pos="3464"/>
        <p:guide pos="1435"/>
        <p:guide pos="377"/>
        <p:guide pos="790"/>
        <p:guide pos="702"/>
        <p:guide pos="392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77" d="100"/>
          <a:sy n="77" d="100"/>
        </p:scale>
        <p:origin x="-2094" y="-90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EAAEC1-2EDB-4321-866E-83BE63D09B18}" type="datetimeFigureOut">
              <a:rPr lang="en-US" smtClean="0"/>
              <a:pPr/>
              <a:t>12/25/2012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EB672B9-0C27-464D-ADB1-EBAD0B248B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5EFB8DA3-BCA9-4B7D-B50D-14F47506B614}" type="datetimeFigureOut">
              <a:rPr lang="en-US" smtClean="0"/>
              <a:pPr/>
              <a:t>12/25/2012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66950" y="720725"/>
            <a:ext cx="27813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F07B8F03-BC93-4120-96CA-A36DF640BE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 userDrawn="1"/>
        </p:nvGrpSpPr>
        <p:grpSpPr>
          <a:xfrm>
            <a:off x="1654174" y="1391952"/>
            <a:ext cx="6118226" cy="7844124"/>
            <a:chOff x="1654174" y="1391952"/>
            <a:chExt cx="6118226" cy="7844124"/>
          </a:xfrm>
        </p:grpSpPr>
        <p:sp>
          <p:nvSpPr>
            <p:cNvPr id="30" name="Rectangle 17"/>
            <p:cNvSpPr>
              <a:spLocks noChangeArrowheads="1"/>
            </p:cNvSpPr>
            <p:nvPr/>
          </p:nvSpPr>
          <p:spPr bwMode="gray">
            <a:xfrm>
              <a:off x="1654174" y="6720803"/>
              <a:ext cx="1892235" cy="2515273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gray">
            <a:xfrm>
              <a:off x="7015505" y="6520995"/>
              <a:ext cx="756895" cy="271508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Rectangle 8"/>
            <p:cNvSpPr>
              <a:spLocks noChangeArrowheads="1"/>
            </p:cNvSpPr>
            <p:nvPr/>
          </p:nvSpPr>
          <p:spPr bwMode="gray">
            <a:xfrm>
              <a:off x="6510910" y="5075199"/>
              <a:ext cx="603862" cy="1645603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1" name="Rectangle 9"/>
            <p:cNvSpPr>
              <a:spLocks noChangeArrowheads="1"/>
            </p:cNvSpPr>
            <p:nvPr/>
          </p:nvSpPr>
          <p:spPr bwMode="gray">
            <a:xfrm>
              <a:off x="6510910" y="6520995"/>
              <a:ext cx="603861" cy="271508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2" name="Rectangle 11"/>
            <p:cNvSpPr>
              <a:spLocks noChangeArrowheads="1"/>
            </p:cNvSpPr>
            <p:nvPr/>
          </p:nvSpPr>
          <p:spPr bwMode="gray">
            <a:xfrm>
              <a:off x="6195537" y="2276057"/>
              <a:ext cx="392094" cy="2889425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3" name="Rectangle 12"/>
            <p:cNvSpPr>
              <a:spLocks noChangeArrowheads="1"/>
            </p:cNvSpPr>
            <p:nvPr/>
          </p:nvSpPr>
          <p:spPr bwMode="gray">
            <a:xfrm>
              <a:off x="6195537" y="5075200"/>
              <a:ext cx="392094" cy="1645603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4" name="Rectangle 13"/>
            <p:cNvSpPr>
              <a:spLocks noChangeArrowheads="1"/>
            </p:cNvSpPr>
            <p:nvPr/>
          </p:nvSpPr>
          <p:spPr bwMode="gray">
            <a:xfrm>
              <a:off x="6195537" y="6520995"/>
              <a:ext cx="392094" cy="271508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5" name="Rectangle 14"/>
            <p:cNvSpPr>
              <a:spLocks noChangeArrowheads="1"/>
            </p:cNvSpPr>
            <p:nvPr/>
          </p:nvSpPr>
          <p:spPr bwMode="gray">
            <a:xfrm>
              <a:off x="1654174" y="2229547"/>
              <a:ext cx="4654229" cy="2935934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6" name="Rectangle 15"/>
            <p:cNvSpPr>
              <a:spLocks noChangeArrowheads="1"/>
            </p:cNvSpPr>
            <p:nvPr/>
          </p:nvSpPr>
          <p:spPr bwMode="gray">
            <a:xfrm>
              <a:off x="1654174" y="5075200"/>
              <a:ext cx="4654229" cy="1645603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gray">
            <a:xfrm>
              <a:off x="1654174" y="6520995"/>
              <a:ext cx="4654229" cy="27150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8" name="Rectangle 10"/>
            <p:cNvSpPr>
              <a:spLocks noChangeArrowheads="1"/>
            </p:cNvSpPr>
            <p:nvPr/>
          </p:nvSpPr>
          <p:spPr bwMode="gray">
            <a:xfrm>
              <a:off x="1654174" y="1391952"/>
              <a:ext cx="4654229" cy="884106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50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1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53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54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poi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6"/>
          <p:cNvSpPr>
            <a:spLocks noGrp="1"/>
          </p:cNvSpPr>
          <p:nvPr>
            <p:ph sz="quarter" idx="15"/>
          </p:nvPr>
        </p:nvSpPr>
        <p:spPr>
          <a:xfrm>
            <a:off x="598488" y="2399300"/>
            <a:ext cx="6578600" cy="2769989"/>
          </a:xfrm>
        </p:spPr>
        <p:txBody>
          <a:bodyPr/>
          <a:lstStyle>
            <a:lvl1pPr marL="0" indent="0">
              <a:defRPr sz="3200" baseline="0">
                <a:solidFill>
                  <a:schemeClr val="tx2"/>
                </a:solidFill>
              </a:defRPr>
            </a:lvl1pPr>
            <a:lvl2pPr marL="461963" indent="-461963">
              <a:buClr>
                <a:schemeClr val="tx2"/>
              </a:buClr>
              <a:defRPr sz="3200">
                <a:solidFill>
                  <a:schemeClr val="tx2"/>
                </a:solidFill>
              </a:defRPr>
            </a:lvl2pPr>
            <a:lvl3pPr marL="914400" indent="-452438">
              <a:buClr>
                <a:schemeClr val="tx2"/>
              </a:buClr>
              <a:defRPr sz="3200">
                <a:solidFill>
                  <a:schemeClr val="tx2"/>
                </a:solidFill>
              </a:defRPr>
            </a:lvl3pPr>
            <a:lvl4pPr marL="1376363" indent="-461963">
              <a:buClr>
                <a:schemeClr val="tx2"/>
              </a:buClr>
              <a:defRPr sz="3200">
                <a:solidFill>
                  <a:schemeClr val="tx2"/>
                </a:solidFill>
              </a:defRPr>
            </a:lvl4pPr>
            <a:lvl5pPr marL="1828800" indent="-452438">
              <a:buClr>
                <a:schemeClr val="tx2"/>
              </a:buClr>
              <a:defRPr sz="3200">
                <a:solidFill>
                  <a:schemeClr val="tx2"/>
                </a:solidFill>
              </a:defRPr>
            </a:lvl5pPr>
            <a:lvl6pPr>
              <a:buClr>
                <a:schemeClr val="tx2"/>
              </a:buClr>
              <a:defRPr sz="3600" baseline="0">
                <a:solidFill>
                  <a:schemeClr val="tx2"/>
                </a:solidFill>
              </a:defRPr>
            </a:lvl6pPr>
            <a:lvl7pPr>
              <a:buClr>
                <a:schemeClr val="tx2"/>
              </a:buClr>
              <a:buAutoNum type="alphaLcPeriod"/>
              <a:defRPr sz="3600" baseline="0">
                <a:solidFill>
                  <a:schemeClr val="tx2"/>
                </a:solidFill>
              </a:defRPr>
            </a:lvl7pPr>
            <a:lvl8pPr>
              <a:buClr>
                <a:schemeClr val="tx2"/>
              </a:buClr>
              <a:buNone/>
              <a:defRPr sz="3600">
                <a:solidFill>
                  <a:schemeClr val="tx2"/>
                </a:solidFill>
              </a:defRPr>
            </a:lvl8pPr>
            <a:lvl9pPr>
              <a:defRPr sz="3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0" name="Shape 9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Key point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488" y="2411205"/>
            <a:ext cx="6578600" cy="2890535"/>
          </a:xfrm>
        </p:spPr>
        <p:txBody>
          <a:bodyPr wrap="square">
            <a:spAutoFit/>
          </a:bodyPr>
          <a:lstStyle>
            <a:lvl1pPr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defRPr sz="3200" baseline="0">
                <a:solidFill>
                  <a:schemeClr val="bg1"/>
                </a:solidFill>
              </a:defRPr>
            </a:lvl1pPr>
            <a:lvl2pPr marL="461963" indent="-461963"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2pPr>
            <a:lvl3pPr marL="914400" indent="-4524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3pPr>
            <a:lvl4pPr marL="1376363" indent="-461963"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4pPr>
            <a:lvl5pPr marL="1828800" indent="-452438"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5pPr>
            <a:lvl6pPr marL="1795325" indent="-302464">
              <a:lnSpc>
                <a:spcPts val="4011"/>
              </a:lnSpc>
              <a:spcBef>
                <a:spcPts val="0"/>
              </a:spcBef>
              <a:spcAft>
                <a:spcPts val="67"/>
              </a:spcAft>
              <a:buClr>
                <a:schemeClr val="bg1"/>
              </a:buClr>
              <a:buFont typeface="Arial" pitchFamily="34" charset="0"/>
              <a:buNone/>
              <a:defRPr sz="3100">
                <a:solidFill>
                  <a:schemeClr val="bg1"/>
                </a:solidFill>
              </a:defRPr>
            </a:lvl6pPr>
            <a:lvl7pPr>
              <a:defRPr sz="3100">
                <a:solidFill>
                  <a:schemeClr val="bg1"/>
                </a:solidFill>
              </a:defRPr>
            </a:lvl7pPr>
            <a:lvl8pPr>
              <a:lnSpc>
                <a:spcPts val="4011"/>
              </a:lnSpc>
              <a:defRPr sz="3100">
                <a:solidFill>
                  <a:schemeClr val="bg1"/>
                </a:solidFill>
              </a:defRPr>
            </a:lvl8pPr>
            <a:lvl9pPr>
              <a:defRPr sz="31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cxnSp>
        <p:nvCxnSpPr>
          <p:cNvPr id="11" name="Shape 10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ubtitle 2"/>
          <p:cNvSpPr>
            <a:spLocks noGrp="1"/>
          </p:cNvSpPr>
          <p:nvPr>
            <p:ph type="subTitle" idx="1"/>
          </p:nvPr>
        </p:nvSpPr>
        <p:spPr bwMode="black">
          <a:xfrm>
            <a:off x="598488" y="2399301"/>
            <a:ext cx="6578600" cy="492443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chemeClr val="tx1"/>
                </a:solidFill>
                <a:latin typeface="Georgia" pitchFamily="18" charset="0"/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98488" y="1021566"/>
            <a:ext cx="6578600" cy="49244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1" name="Shape 10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ubtitle 2"/>
          <p:cNvSpPr>
            <a:spLocks noGrp="1"/>
          </p:cNvSpPr>
          <p:nvPr>
            <p:ph type="subTitle" idx="1"/>
          </p:nvPr>
        </p:nvSpPr>
        <p:spPr bwMode="black">
          <a:xfrm>
            <a:off x="598488" y="2399301"/>
            <a:ext cx="6578600" cy="492443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2pPr>
            <a:lvl3pPr marL="509412" indent="0" algn="l">
              <a:buNone/>
              <a:defRPr sz="2000">
                <a:solidFill>
                  <a:schemeClr val="bg1"/>
                </a:solidFill>
                <a:latin typeface="+mj-lt"/>
              </a:defRPr>
            </a:lvl3pPr>
            <a:lvl4pPr marL="1018824" indent="0" algn="l">
              <a:buNone/>
              <a:defRPr sz="2000">
                <a:solidFill>
                  <a:schemeClr val="bg1"/>
                </a:solidFill>
                <a:latin typeface="+mj-lt"/>
              </a:defRPr>
            </a:lvl4pPr>
            <a:lvl5pPr marL="1528237" indent="0" algn="l">
              <a:buNone/>
              <a:defRPr sz="2000">
                <a:solidFill>
                  <a:schemeClr val="bg1"/>
                </a:solidFill>
                <a:latin typeface="+mj-lt"/>
              </a:defRPr>
            </a:lvl5pPr>
            <a:lvl6pPr marL="2037649" indent="0" algn="l">
              <a:buNone/>
              <a:defRPr sz="2000">
                <a:solidFill>
                  <a:schemeClr val="bg1"/>
                </a:solidFill>
                <a:latin typeface="+mj-lt"/>
              </a:defRPr>
            </a:lvl6pPr>
            <a:lvl7pPr marL="2547061" indent="0" algn="l">
              <a:buNone/>
              <a:defRPr sz="2000">
                <a:solidFill>
                  <a:schemeClr val="bg1"/>
                </a:solidFill>
                <a:latin typeface="+mj-lt"/>
              </a:defRPr>
            </a:lvl7pPr>
            <a:lvl8pPr marL="3056473" indent="0" algn="l">
              <a:buNone/>
              <a:defRPr sz="2000">
                <a:solidFill>
                  <a:schemeClr val="bg1"/>
                </a:solidFill>
                <a:latin typeface="+mj-lt"/>
              </a:defRPr>
            </a:lvl8pPr>
            <a:lvl9pPr marL="3565886" indent="0" algn="l">
              <a:buNone/>
              <a:defRPr sz="20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98488" y="1021566"/>
            <a:ext cx="6578600" cy="492443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2" name="Shape 11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: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sz="quarter" idx="13"/>
          </p:nvPr>
        </p:nvSpPr>
        <p:spPr>
          <a:xfrm>
            <a:off x="598488" y="4014788"/>
            <a:ext cx="3221037" cy="123110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>
                <a:schemeClr val="bg1"/>
              </a:buCl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8488" y="1021566"/>
            <a:ext cx="6578600" cy="492443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3" name="Shape 12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 bwMode="black">
          <a:xfrm>
            <a:off x="598488" y="2399301"/>
            <a:ext cx="6578600" cy="492443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2pPr>
            <a:lvl3pPr marL="509412" indent="0" algn="l">
              <a:buNone/>
              <a:defRPr sz="2000">
                <a:solidFill>
                  <a:schemeClr val="bg1"/>
                </a:solidFill>
                <a:latin typeface="+mj-lt"/>
              </a:defRPr>
            </a:lvl3pPr>
            <a:lvl4pPr marL="1018824" indent="0" algn="l">
              <a:buNone/>
              <a:defRPr sz="2000">
                <a:solidFill>
                  <a:schemeClr val="bg1"/>
                </a:solidFill>
                <a:latin typeface="+mj-lt"/>
              </a:defRPr>
            </a:lvl4pPr>
            <a:lvl5pPr marL="1528237" indent="0" algn="l">
              <a:buNone/>
              <a:defRPr sz="2000">
                <a:solidFill>
                  <a:schemeClr val="bg1"/>
                </a:solidFill>
                <a:latin typeface="+mj-lt"/>
              </a:defRPr>
            </a:lvl5pPr>
            <a:lvl6pPr marL="2037649" indent="0" algn="l">
              <a:buNone/>
              <a:defRPr sz="2000">
                <a:solidFill>
                  <a:schemeClr val="bg1"/>
                </a:solidFill>
                <a:latin typeface="+mj-lt"/>
              </a:defRPr>
            </a:lvl6pPr>
            <a:lvl7pPr marL="2547061" indent="0" algn="l">
              <a:buNone/>
              <a:defRPr sz="2000">
                <a:solidFill>
                  <a:schemeClr val="bg1"/>
                </a:solidFill>
                <a:latin typeface="+mj-lt"/>
              </a:defRPr>
            </a:lvl7pPr>
            <a:lvl8pPr marL="3056473" indent="0" algn="l">
              <a:buNone/>
              <a:defRPr sz="2000">
                <a:solidFill>
                  <a:schemeClr val="bg1"/>
                </a:solidFill>
                <a:latin typeface="+mj-lt"/>
              </a:defRPr>
            </a:lvl8pPr>
            <a:lvl9pPr marL="3565886" indent="0" algn="l">
              <a:buNone/>
              <a:defRPr sz="20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ed layout with foot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: Fix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 Placeholder 31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744663" y="400473"/>
            <a:ext cx="1785745" cy="123111"/>
          </a:xfrm>
        </p:spPr>
        <p:txBody>
          <a:bodyPr wrap="none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www.pwc.com/corporateresponsibility </a:t>
            </a:r>
            <a:endParaRPr lang="en-US" noProof="0" dirty="0"/>
          </a:p>
        </p:txBody>
      </p:sp>
      <p:sp>
        <p:nvSpPr>
          <p:cNvPr id="98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99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cxnSp>
        <p:nvCxnSpPr>
          <p:cNvPr id="100" name="Shape 99"/>
          <p:cNvCxnSpPr/>
          <p:nvPr userDrawn="1"/>
        </p:nvCxnSpPr>
        <p:spPr>
          <a:xfrm rot="5400000" flipH="1" flipV="1">
            <a:off x="4337631" y="-272479"/>
            <a:ext cx="146304" cy="5513832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Group 100"/>
          <p:cNvGrpSpPr/>
          <p:nvPr userDrawn="1"/>
        </p:nvGrpSpPr>
        <p:grpSpPr>
          <a:xfrm>
            <a:off x="1654175" y="8794328"/>
            <a:ext cx="507910" cy="442541"/>
            <a:chOff x="1654175" y="8794328"/>
            <a:chExt cx="507910" cy="442541"/>
          </a:xfrm>
        </p:grpSpPr>
        <p:sp>
          <p:nvSpPr>
            <p:cNvPr id="102" name="Rectangle 25"/>
            <p:cNvSpPr>
              <a:spLocks noChangeArrowheads="1"/>
            </p:cNvSpPr>
            <p:nvPr/>
          </p:nvSpPr>
          <p:spPr bwMode="gray">
            <a:xfrm>
              <a:off x="2096968" y="9111561"/>
              <a:ext cx="65117" cy="125308"/>
            </a:xfrm>
            <a:prstGeom prst="rect">
              <a:avLst/>
            </a:prstGeom>
            <a:solidFill>
              <a:srgbClr val="F445F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3" name="Rectangle 26"/>
            <p:cNvSpPr>
              <a:spLocks noChangeArrowheads="1"/>
            </p:cNvSpPr>
            <p:nvPr/>
          </p:nvSpPr>
          <p:spPr bwMode="gray">
            <a:xfrm>
              <a:off x="1913013" y="8843499"/>
              <a:ext cx="50465" cy="77722"/>
            </a:xfrm>
            <a:prstGeom prst="rect">
              <a:avLst/>
            </a:prstGeom>
            <a:solidFill>
              <a:srgbClr val="F6B67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4" name="Rectangle 27"/>
            <p:cNvSpPr>
              <a:spLocks noChangeArrowheads="1"/>
            </p:cNvSpPr>
            <p:nvPr/>
          </p:nvSpPr>
          <p:spPr bwMode="gray">
            <a:xfrm>
              <a:off x="1654175" y="8794328"/>
              <a:ext cx="258838" cy="49171"/>
            </a:xfrm>
            <a:prstGeom prst="rect">
              <a:avLst/>
            </a:prstGeom>
            <a:solidFill>
              <a:srgbClr val="F48F1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5" name="Rectangle 28"/>
            <p:cNvSpPr>
              <a:spLocks noChangeArrowheads="1"/>
            </p:cNvSpPr>
            <p:nvPr/>
          </p:nvSpPr>
          <p:spPr bwMode="gray">
            <a:xfrm>
              <a:off x="1654175" y="8843499"/>
              <a:ext cx="258838" cy="77722"/>
            </a:xfrm>
            <a:prstGeom prst="rect">
              <a:avLst/>
            </a:prstGeom>
            <a:solidFill>
              <a:srgbClr val="EB660B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6" name="Rectangle 29"/>
            <p:cNvSpPr>
              <a:spLocks noChangeArrowheads="1"/>
            </p:cNvSpPr>
            <p:nvPr/>
          </p:nvSpPr>
          <p:spPr bwMode="gray">
            <a:xfrm>
              <a:off x="1963479" y="8921221"/>
              <a:ext cx="133490" cy="190340"/>
            </a:xfrm>
            <a:prstGeom prst="rect">
              <a:avLst/>
            </a:prstGeom>
            <a:solidFill>
              <a:srgbClr val="F3BF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7" name="Rectangle 30"/>
            <p:cNvSpPr>
              <a:spLocks noChangeArrowheads="1"/>
            </p:cNvSpPr>
            <p:nvPr/>
          </p:nvSpPr>
          <p:spPr bwMode="gray">
            <a:xfrm>
              <a:off x="1963479" y="9111561"/>
              <a:ext cx="133490" cy="125308"/>
            </a:xfrm>
            <a:prstGeom prst="rect">
              <a:avLst/>
            </a:prstGeom>
            <a:solidFill>
              <a:srgbClr val="E934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8" name="Rectangle 31"/>
            <p:cNvSpPr>
              <a:spLocks noChangeArrowheads="1"/>
            </p:cNvSpPr>
            <p:nvPr/>
          </p:nvSpPr>
          <p:spPr bwMode="gray">
            <a:xfrm>
              <a:off x="1913013" y="8921221"/>
              <a:ext cx="50465" cy="190340"/>
            </a:xfrm>
            <a:prstGeom prst="rect">
              <a:avLst/>
            </a:prstGeom>
            <a:solidFill>
              <a:srgbClr val="EA88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9" name="Rectangle 32"/>
            <p:cNvSpPr>
              <a:spLocks noChangeArrowheads="1"/>
            </p:cNvSpPr>
            <p:nvPr/>
          </p:nvSpPr>
          <p:spPr bwMode="gray">
            <a:xfrm>
              <a:off x="1913013" y="9111561"/>
              <a:ext cx="50465" cy="125308"/>
            </a:xfrm>
            <a:prstGeom prst="rect">
              <a:avLst/>
            </a:prstGeom>
            <a:solidFill>
              <a:srgbClr val="E025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0" name="Freeform 33"/>
            <p:cNvSpPr>
              <a:spLocks/>
            </p:cNvSpPr>
            <p:nvPr/>
          </p:nvSpPr>
          <p:spPr bwMode="gray">
            <a:xfrm>
              <a:off x="1654175" y="8921221"/>
              <a:ext cx="258838" cy="1903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0"/>
                </a:cxn>
                <a:cxn ang="0">
                  <a:pos x="159" y="120"/>
                </a:cxn>
                <a:cxn ang="0">
                  <a:pos x="99" y="120"/>
                </a:cxn>
                <a:cxn ang="0">
                  <a:pos x="99" y="80"/>
                </a:cxn>
                <a:cxn ang="0">
                  <a:pos x="0" y="80"/>
                </a:cxn>
                <a:cxn ang="0">
                  <a:pos x="0" y="0"/>
                </a:cxn>
              </a:cxnLst>
              <a:rect l="0" t="0" r="r" b="b"/>
              <a:pathLst>
                <a:path w="159" h="120">
                  <a:moveTo>
                    <a:pt x="0" y="0"/>
                  </a:moveTo>
                  <a:lnTo>
                    <a:pt x="159" y="0"/>
                  </a:lnTo>
                  <a:lnTo>
                    <a:pt x="159" y="120"/>
                  </a:lnTo>
                  <a:lnTo>
                    <a:pt x="99" y="120"/>
                  </a:lnTo>
                  <a:lnTo>
                    <a:pt x="99" y="80"/>
                  </a:lnTo>
                  <a:lnTo>
                    <a:pt x="0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4C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1" name="Rectangle 34"/>
            <p:cNvSpPr>
              <a:spLocks noChangeArrowheads="1"/>
            </p:cNvSpPr>
            <p:nvPr/>
          </p:nvSpPr>
          <p:spPr bwMode="gray">
            <a:xfrm>
              <a:off x="1815338" y="9111561"/>
              <a:ext cx="97675" cy="125308"/>
            </a:xfrm>
            <a:prstGeom prst="rect">
              <a:avLst/>
            </a:prstGeom>
            <a:solidFill>
              <a:srgbClr val="D614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2" name="Rectangle 35"/>
            <p:cNvSpPr>
              <a:spLocks noChangeArrowheads="1"/>
            </p:cNvSpPr>
            <p:nvPr/>
          </p:nvSpPr>
          <p:spPr bwMode="gray">
            <a:xfrm>
              <a:off x="1654175" y="9048115"/>
              <a:ext cx="161163" cy="63447"/>
            </a:xfrm>
            <a:prstGeom prst="rect">
              <a:avLst/>
            </a:prstGeom>
            <a:solidFill>
              <a:srgbClr val="C93C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3" name="Rectangle 36"/>
            <p:cNvSpPr>
              <a:spLocks noChangeArrowheads="1"/>
            </p:cNvSpPr>
            <p:nvPr/>
          </p:nvSpPr>
          <p:spPr bwMode="gray">
            <a:xfrm>
              <a:off x="1654175" y="9111561"/>
              <a:ext cx="161163" cy="125308"/>
            </a:xfrm>
            <a:prstGeom prst="rect">
              <a:avLst/>
            </a:prstGeom>
            <a:solidFill>
              <a:srgbClr val="C01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4" name="Rectangle 25"/>
            <p:cNvSpPr>
              <a:spLocks noChangeArrowheads="1"/>
            </p:cNvSpPr>
            <p:nvPr/>
          </p:nvSpPr>
          <p:spPr bwMode="gray">
            <a:xfrm>
              <a:off x="2096968" y="9111561"/>
              <a:ext cx="65117" cy="125308"/>
            </a:xfrm>
            <a:prstGeom prst="rect">
              <a:avLst/>
            </a:prstGeom>
            <a:solidFill>
              <a:srgbClr val="F445F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5" name="Rectangle 26"/>
            <p:cNvSpPr>
              <a:spLocks noChangeArrowheads="1"/>
            </p:cNvSpPr>
            <p:nvPr/>
          </p:nvSpPr>
          <p:spPr bwMode="gray">
            <a:xfrm>
              <a:off x="1913013" y="8843499"/>
              <a:ext cx="50465" cy="77722"/>
            </a:xfrm>
            <a:prstGeom prst="rect">
              <a:avLst/>
            </a:prstGeom>
            <a:solidFill>
              <a:srgbClr val="F6B67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6" name="Rectangle 27"/>
            <p:cNvSpPr>
              <a:spLocks noChangeArrowheads="1"/>
            </p:cNvSpPr>
            <p:nvPr/>
          </p:nvSpPr>
          <p:spPr bwMode="gray">
            <a:xfrm>
              <a:off x="1654175" y="8794328"/>
              <a:ext cx="258838" cy="49171"/>
            </a:xfrm>
            <a:prstGeom prst="rect">
              <a:avLst/>
            </a:prstGeom>
            <a:solidFill>
              <a:srgbClr val="F48F1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7" name="Rectangle 28"/>
            <p:cNvSpPr>
              <a:spLocks noChangeArrowheads="1"/>
            </p:cNvSpPr>
            <p:nvPr/>
          </p:nvSpPr>
          <p:spPr bwMode="gray">
            <a:xfrm>
              <a:off x="1654175" y="8843499"/>
              <a:ext cx="258838" cy="77722"/>
            </a:xfrm>
            <a:prstGeom prst="rect">
              <a:avLst/>
            </a:prstGeom>
            <a:solidFill>
              <a:srgbClr val="EB660B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8" name="Rectangle 29"/>
            <p:cNvSpPr>
              <a:spLocks noChangeArrowheads="1"/>
            </p:cNvSpPr>
            <p:nvPr/>
          </p:nvSpPr>
          <p:spPr bwMode="gray">
            <a:xfrm>
              <a:off x="1963479" y="8921221"/>
              <a:ext cx="133490" cy="190340"/>
            </a:xfrm>
            <a:prstGeom prst="rect">
              <a:avLst/>
            </a:prstGeom>
            <a:solidFill>
              <a:srgbClr val="F3BF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9" name="Rectangle 30"/>
            <p:cNvSpPr>
              <a:spLocks noChangeArrowheads="1"/>
            </p:cNvSpPr>
            <p:nvPr/>
          </p:nvSpPr>
          <p:spPr bwMode="gray">
            <a:xfrm>
              <a:off x="1963479" y="9111561"/>
              <a:ext cx="133490" cy="125308"/>
            </a:xfrm>
            <a:prstGeom prst="rect">
              <a:avLst/>
            </a:prstGeom>
            <a:solidFill>
              <a:srgbClr val="E934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0" name="Rectangle 31"/>
            <p:cNvSpPr>
              <a:spLocks noChangeArrowheads="1"/>
            </p:cNvSpPr>
            <p:nvPr/>
          </p:nvSpPr>
          <p:spPr bwMode="gray">
            <a:xfrm>
              <a:off x="1913013" y="8921221"/>
              <a:ext cx="50465" cy="190340"/>
            </a:xfrm>
            <a:prstGeom prst="rect">
              <a:avLst/>
            </a:prstGeom>
            <a:solidFill>
              <a:srgbClr val="EA88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1" name="Rectangle 32"/>
            <p:cNvSpPr>
              <a:spLocks noChangeArrowheads="1"/>
            </p:cNvSpPr>
            <p:nvPr/>
          </p:nvSpPr>
          <p:spPr bwMode="gray">
            <a:xfrm>
              <a:off x="1913013" y="9111561"/>
              <a:ext cx="50465" cy="125308"/>
            </a:xfrm>
            <a:prstGeom prst="rect">
              <a:avLst/>
            </a:prstGeom>
            <a:solidFill>
              <a:srgbClr val="E025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2" name="Freeform 33"/>
            <p:cNvSpPr>
              <a:spLocks/>
            </p:cNvSpPr>
            <p:nvPr/>
          </p:nvSpPr>
          <p:spPr bwMode="gray">
            <a:xfrm>
              <a:off x="1654175" y="8921221"/>
              <a:ext cx="258838" cy="1903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0"/>
                </a:cxn>
                <a:cxn ang="0">
                  <a:pos x="159" y="120"/>
                </a:cxn>
                <a:cxn ang="0">
                  <a:pos x="99" y="120"/>
                </a:cxn>
                <a:cxn ang="0">
                  <a:pos x="99" y="80"/>
                </a:cxn>
                <a:cxn ang="0">
                  <a:pos x="0" y="80"/>
                </a:cxn>
                <a:cxn ang="0">
                  <a:pos x="0" y="0"/>
                </a:cxn>
              </a:cxnLst>
              <a:rect l="0" t="0" r="r" b="b"/>
              <a:pathLst>
                <a:path w="159" h="120">
                  <a:moveTo>
                    <a:pt x="0" y="0"/>
                  </a:moveTo>
                  <a:lnTo>
                    <a:pt x="159" y="0"/>
                  </a:lnTo>
                  <a:lnTo>
                    <a:pt x="159" y="120"/>
                  </a:lnTo>
                  <a:lnTo>
                    <a:pt x="99" y="120"/>
                  </a:lnTo>
                  <a:lnTo>
                    <a:pt x="99" y="80"/>
                  </a:lnTo>
                  <a:lnTo>
                    <a:pt x="0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4C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3" name="Rectangle 34"/>
            <p:cNvSpPr>
              <a:spLocks noChangeArrowheads="1"/>
            </p:cNvSpPr>
            <p:nvPr/>
          </p:nvSpPr>
          <p:spPr bwMode="gray">
            <a:xfrm>
              <a:off x="1815338" y="9111561"/>
              <a:ext cx="97675" cy="125308"/>
            </a:xfrm>
            <a:prstGeom prst="rect">
              <a:avLst/>
            </a:prstGeom>
            <a:solidFill>
              <a:srgbClr val="D614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4" name="Rectangle 35"/>
            <p:cNvSpPr>
              <a:spLocks noChangeArrowheads="1"/>
            </p:cNvSpPr>
            <p:nvPr/>
          </p:nvSpPr>
          <p:spPr bwMode="gray">
            <a:xfrm>
              <a:off x="1654175" y="9048115"/>
              <a:ext cx="161163" cy="63447"/>
            </a:xfrm>
            <a:prstGeom prst="rect">
              <a:avLst/>
            </a:prstGeom>
            <a:solidFill>
              <a:srgbClr val="C93C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5" name="Rectangle 36"/>
            <p:cNvSpPr>
              <a:spLocks noChangeArrowheads="1"/>
            </p:cNvSpPr>
            <p:nvPr/>
          </p:nvSpPr>
          <p:spPr bwMode="gray">
            <a:xfrm>
              <a:off x="1654175" y="9111561"/>
              <a:ext cx="161163" cy="125308"/>
            </a:xfrm>
            <a:prstGeom prst="rect">
              <a:avLst/>
            </a:prstGeom>
            <a:solidFill>
              <a:srgbClr val="C01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127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8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: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 userDrawn="1"/>
        </p:nvGrpSpPr>
        <p:grpSpPr>
          <a:xfrm>
            <a:off x="1654174" y="1391952"/>
            <a:ext cx="6118226" cy="7844124"/>
            <a:chOff x="1654174" y="1391952"/>
            <a:chExt cx="6118226" cy="7844124"/>
          </a:xfrm>
        </p:grpSpPr>
        <p:sp>
          <p:nvSpPr>
            <p:cNvPr id="38" name="Rectangle 17"/>
            <p:cNvSpPr>
              <a:spLocks noChangeArrowheads="1"/>
            </p:cNvSpPr>
            <p:nvPr/>
          </p:nvSpPr>
          <p:spPr bwMode="gray">
            <a:xfrm>
              <a:off x="1654174" y="6720803"/>
              <a:ext cx="1892235" cy="2515273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2" name="Rectangle 7"/>
            <p:cNvSpPr>
              <a:spLocks noChangeArrowheads="1"/>
            </p:cNvSpPr>
            <p:nvPr/>
          </p:nvSpPr>
          <p:spPr bwMode="gray">
            <a:xfrm>
              <a:off x="7015505" y="6520995"/>
              <a:ext cx="756895" cy="271508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3" name="Rectangle 8"/>
            <p:cNvSpPr>
              <a:spLocks noChangeArrowheads="1"/>
            </p:cNvSpPr>
            <p:nvPr/>
          </p:nvSpPr>
          <p:spPr bwMode="gray">
            <a:xfrm>
              <a:off x="6510910" y="5075199"/>
              <a:ext cx="603862" cy="1645603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4" name="Rectangle 9"/>
            <p:cNvSpPr>
              <a:spLocks noChangeArrowheads="1"/>
            </p:cNvSpPr>
            <p:nvPr/>
          </p:nvSpPr>
          <p:spPr bwMode="gray">
            <a:xfrm>
              <a:off x="6510910" y="6520995"/>
              <a:ext cx="603861" cy="271508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8" name="Rectangle 11"/>
            <p:cNvSpPr>
              <a:spLocks noChangeArrowheads="1"/>
            </p:cNvSpPr>
            <p:nvPr/>
          </p:nvSpPr>
          <p:spPr bwMode="gray">
            <a:xfrm>
              <a:off x="6195537" y="2276057"/>
              <a:ext cx="392094" cy="2889425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9" name="Rectangle 12"/>
            <p:cNvSpPr>
              <a:spLocks noChangeArrowheads="1"/>
            </p:cNvSpPr>
            <p:nvPr/>
          </p:nvSpPr>
          <p:spPr bwMode="gray">
            <a:xfrm>
              <a:off x="6195537" y="5075200"/>
              <a:ext cx="392094" cy="1645603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0" name="Rectangle 13"/>
            <p:cNvSpPr>
              <a:spLocks noChangeArrowheads="1"/>
            </p:cNvSpPr>
            <p:nvPr/>
          </p:nvSpPr>
          <p:spPr bwMode="gray">
            <a:xfrm>
              <a:off x="6195537" y="6520995"/>
              <a:ext cx="392094" cy="271508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1" name="Rectangle 14"/>
            <p:cNvSpPr>
              <a:spLocks noChangeArrowheads="1"/>
            </p:cNvSpPr>
            <p:nvPr/>
          </p:nvSpPr>
          <p:spPr bwMode="gray">
            <a:xfrm>
              <a:off x="1654174" y="2229547"/>
              <a:ext cx="4654229" cy="2935934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2" name="Rectangle 15"/>
            <p:cNvSpPr>
              <a:spLocks noChangeArrowheads="1"/>
            </p:cNvSpPr>
            <p:nvPr/>
          </p:nvSpPr>
          <p:spPr bwMode="gray">
            <a:xfrm>
              <a:off x="1654174" y="5075200"/>
              <a:ext cx="4654229" cy="1645603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6" name="Freeform 16"/>
            <p:cNvSpPr>
              <a:spLocks/>
            </p:cNvSpPr>
            <p:nvPr/>
          </p:nvSpPr>
          <p:spPr bwMode="gray">
            <a:xfrm>
              <a:off x="1654174" y="6520995"/>
              <a:ext cx="4654229" cy="27150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7" name="Rectangle 10"/>
            <p:cNvSpPr>
              <a:spLocks noChangeArrowheads="1"/>
            </p:cNvSpPr>
            <p:nvPr/>
          </p:nvSpPr>
          <p:spPr bwMode="gray">
            <a:xfrm>
              <a:off x="1654174" y="1391952"/>
              <a:ext cx="4654229" cy="884106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pSp>
        <p:nvGrpSpPr>
          <p:cNvPr id="58" name="Group 57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59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60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grpSp>
        <p:nvGrpSpPr>
          <p:cNvPr id="61" name="Group 60"/>
          <p:cNvGrpSpPr/>
          <p:nvPr userDrawn="1"/>
        </p:nvGrpSpPr>
        <p:grpSpPr>
          <a:xfrm>
            <a:off x="460963" y="5030788"/>
            <a:ext cx="1193212" cy="144000"/>
            <a:chOff x="460963" y="5030788"/>
            <a:chExt cx="1193212" cy="144000"/>
          </a:xfrm>
        </p:grpSpPr>
        <p:cxnSp>
          <p:nvCxnSpPr>
            <p:cNvPr id="62" name="Straight Connector 61"/>
            <p:cNvCxnSpPr/>
            <p:nvPr userDrawn="1"/>
          </p:nvCxnSpPr>
          <p:spPr>
            <a:xfrm rot="10800000">
              <a:off x="460963" y="5030789"/>
              <a:ext cx="1193212" cy="0"/>
            </a:xfrm>
            <a:prstGeom prst="line">
              <a:avLst/>
            </a:prstGeom>
            <a:ln w="1270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 userDrawn="1"/>
          </p:nvCxnSpPr>
          <p:spPr>
            <a:xfrm rot="5400000">
              <a:off x="388963" y="5102788"/>
              <a:ext cx="144000" cy="0"/>
            </a:xfrm>
            <a:prstGeom prst="line">
              <a:avLst/>
            </a:prstGeom>
            <a:ln w="1270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Rectangle 63"/>
          <p:cNvSpPr/>
          <p:nvPr userDrawn="1"/>
        </p:nvSpPr>
        <p:spPr>
          <a:xfrm>
            <a:off x="598488" y="5177987"/>
            <a:ext cx="992187" cy="1046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  <a:t>There are currently 29,650 partners and staff in the US firm. Together, we can make </a:t>
            </a:r>
            <a:b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  <a:t>a difference for the marketplace, our people, the communities and </a:t>
            </a:r>
            <a:b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  <a:t>the environment. </a:t>
            </a:r>
          </a:p>
          <a:p>
            <a:pPr>
              <a:spcAft>
                <a:spcPts val="600"/>
              </a:spcAft>
            </a:pPr>
            <a: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  <a:t>2009 </a:t>
            </a:r>
            <a:endParaRPr lang="en-US" sz="700" i="1" dirty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65" name="Text Placeholder 31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744663" y="400473"/>
            <a:ext cx="1785745" cy="123111"/>
          </a:xfrm>
        </p:spPr>
        <p:txBody>
          <a:bodyPr wrap="none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www.pwc.com/corporateresponsibility </a:t>
            </a:r>
            <a:endParaRPr lang="en-US" noProof="0" dirty="0"/>
          </a:p>
        </p:txBody>
      </p:sp>
      <p:sp>
        <p:nvSpPr>
          <p:cNvPr id="66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67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1231106"/>
          </a:xfrm>
        </p:spPr>
        <p:txBody>
          <a:bodyPr wrap="square">
            <a:spAutoFit/>
          </a:bodyPr>
          <a:lstStyle>
            <a:lvl1pPr>
              <a:spcAft>
                <a:spcPts val="600"/>
              </a:spcAft>
              <a:defRPr baseline="0"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5" name="Shape 1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: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 userDrawn="1"/>
        </p:nvGrpSpPr>
        <p:grpSpPr>
          <a:xfrm>
            <a:off x="1654174" y="1391952"/>
            <a:ext cx="6118226" cy="7844124"/>
            <a:chOff x="1654174" y="1391952"/>
            <a:chExt cx="6118226" cy="7844124"/>
          </a:xfrm>
        </p:grpSpPr>
        <p:sp>
          <p:nvSpPr>
            <p:cNvPr id="31" name="Rectangle 17"/>
            <p:cNvSpPr>
              <a:spLocks noChangeArrowheads="1"/>
            </p:cNvSpPr>
            <p:nvPr/>
          </p:nvSpPr>
          <p:spPr bwMode="gray">
            <a:xfrm>
              <a:off x="1654174" y="6720803"/>
              <a:ext cx="1892235" cy="2515273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Rectangle 7"/>
            <p:cNvSpPr>
              <a:spLocks noChangeArrowheads="1"/>
            </p:cNvSpPr>
            <p:nvPr/>
          </p:nvSpPr>
          <p:spPr bwMode="gray">
            <a:xfrm>
              <a:off x="7015505" y="6520995"/>
              <a:ext cx="756895" cy="271508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Rectangle 8"/>
            <p:cNvSpPr>
              <a:spLocks noChangeArrowheads="1"/>
            </p:cNvSpPr>
            <p:nvPr/>
          </p:nvSpPr>
          <p:spPr bwMode="gray">
            <a:xfrm>
              <a:off x="6510910" y="5075199"/>
              <a:ext cx="603862" cy="1645603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4" name="Rectangle 9"/>
            <p:cNvSpPr>
              <a:spLocks noChangeArrowheads="1"/>
            </p:cNvSpPr>
            <p:nvPr/>
          </p:nvSpPr>
          <p:spPr bwMode="gray">
            <a:xfrm>
              <a:off x="6510910" y="6520995"/>
              <a:ext cx="603861" cy="271508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Rectangle 11"/>
            <p:cNvSpPr>
              <a:spLocks noChangeArrowheads="1"/>
            </p:cNvSpPr>
            <p:nvPr/>
          </p:nvSpPr>
          <p:spPr bwMode="gray">
            <a:xfrm>
              <a:off x="6195537" y="2276057"/>
              <a:ext cx="392094" cy="2889425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0" name="Rectangle 12"/>
            <p:cNvSpPr>
              <a:spLocks noChangeArrowheads="1"/>
            </p:cNvSpPr>
            <p:nvPr/>
          </p:nvSpPr>
          <p:spPr bwMode="gray">
            <a:xfrm>
              <a:off x="6195537" y="5075200"/>
              <a:ext cx="392094" cy="1645603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1" name="Rectangle 13"/>
            <p:cNvSpPr>
              <a:spLocks noChangeArrowheads="1"/>
            </p:cNvSpPr>
            <p:nvPr/>
          </p:nvSpPr>
          <p:spPr bwMode="gray">
            <a:xfrm>
              <a:off x="6195537" y="6520995"/>
              <a:ext cx="392094" cy="271508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2" name="Rectangle 14"/>
            <p:cNvSpPr>
              <a:spLocks noChangeArrowheads="1"/>
            </p:cNvSpPr>
            <p:nvPr/>
          </p:nvSpPr>
          <p:spPr bwMode="gray">
            <a:xfrm>
              <a:off x="1654174" y="2229547"/>
              <a:ext cx="4654229" cy="2935934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3" name="Rectangle 15"/>
            <p:cNvSpPr>
              <a:spLocks noChangeArrowheads="1"/>
            </p:cNvSpPr>
            <p:nvPr/>
          </p:nvSpPr>
          <p:spPr bwMode="gray">
            <a:xfrm>
              <a:off x="1654174" y="5075200"/>
              <a:ext cx="4654229" cy="1645603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gray">
            <a:xfrm>
              <a:off x="1654174" y="6520995"/>
              <a:ext cx="4654229" cy="27150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0" name="Rectangle 10"/>
            <p:cNvSpPr>
              <a:spLocks noChangeArrowheads="1"/>
            </p:cNvSpPr>
            <p:nvPr/>
          </p:nvSpPr>
          <p:spPr bwMode="gray">
            <a:xfrm>
              <a:off x="1654174" y="1391952"/>
              <a:ext cx="4654229" cy="884106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pSp>
        <p:nvGrpSpPr>
          <p:cNvPr id="51" name="Group 50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52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3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17" name="Picture Placeholder 76"/>
          <p:cNvSpPr>
            <a:spLocks noGrp="1"/>
          </p:cNvSpPr>
          <p:nvPr userDrawn="1">
            <p:ph type="pic" sz="quarter" idx="13"/>
          </p:nvPr>
        </p:nvSpPr>
        <p:spPr>
          <a:xfrm>
            <a:off x="1657351" y="6523034"/>
            <a:ext cx="5213350" cy="2716216"/>
          </a:xfrm>
          <a:solidFill>
            <a:srgbClr val="00B050"/>
          </a:solidFill>
        </p:spPr>
        <p:txBody>
          <a:bodyPr>
            <a:noAutofit/>
          </a:bodyPr>
          <a:lstStyle>
            <a:lvl1pPr>
              <a:defRPr sz="1600"/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8" name="Text Placeholder 31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744663" y="400473"/>
            <a:ext cx="1785745" cy="123111"/>
          </a:xfrm>
        </p:spPr>
        <p:txBody>
          <a:bodyPr wrap="none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www.pwc.com/corporateresponsibility </a:t>
            </a:r>
            <a:endParaRPr lang="en-US" noProof="0" dirty="0"/>
          </a:p>
        </p:txBody>
      </p:sp>
      <p:sp>
        <p:nvSpPr>
          <p:cNvPr id="59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60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: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>
          <a:xfrm>
            <a:off x="1654175" y="1404938"/>
            <a:ext cx="6118225" cy="7831137"/>
            <a:chOff x="1654175" y="1404938"/>
            <a:chExt cx="6118225" cy="7831137"/>
          </a:xfrm>
        </p:grpSpPr>
        <p:sp>
          <p:nvSpPr>
            <p:cNvPr id="18" name="Rectangle 649"/>
            <p:cNvSpPr>
              <a:spLocks noChangeArrowheads="1"/>
            </p:cNvSpPr>
            <p:nvPr userDrawn="1"/>
          </p:nvSpPr>
          <p:spPr bwMode="gray">
            <a:xfrm>
              <a:off x="6309554" y="2275066"/>
              <a:ext cx="1462846" cy="69610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04498" tIns="52249" rIns="104498" bIns="52249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9" name="Rectangle 648"/>
            <p:cNvSpPr>
              <a:spLocks noChangeArrowheads="1"/>
            </p:cNvSpPr>
            <p:nvPr userDrawn="1"/>
          </p:nvSpPr>
          <p:spPr bwMode="gray">
            <a:xfrm>
              <a:off x="1654175" y="1404938"/>
              <a:ext cx="4655379" cy="885402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04498" tIns="52249" rIns="104498" bIns="52249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0" name="Rectangle 650"/>
            <p:cNvSpPr>
              <a:spLocks noChangeArrowheads="1"/>
            </p:cNvSpPr>
            <p:nvPr userDrawn="1"/>
          </p:nvSpPr>
          <p:spPr bwMode="gray">
            <a:xfrm>
              <a:off x="1654175" y="2290339"/>
              <a:ext cx="4655379" cy="6945734"/>
            </a:xfrm>
            <a:prstGeom prst="rect">
              <a:avLst/>
            </a:prstGeom>
            <a:solidFill>
              <a:schemeClr val="tx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04498" tIns="52249" rIns="104498" bIns="52249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22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rgbClr val="A89B9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3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24" name="Text Placeholder 31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744663" y="400473"/>
            <a:ext cx="1785745" cy="123111"/>
          </a:xfrm>
        </p:spPr>
        <p:txBody>
          <a:bodyPr wrap="none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www.pwc.com/corporateresponsibility </a:t>
            </a:r>
            <a:endParaRPr lang="en-US" noProof="0" dirty="0"/>
          </a:p>
        </p:txBody>
      </p:sp>
      <p:sp>
        <p:nvSpPr>
          <p:cNvPr id="26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27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21566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98488" y="9556364"/>
            <a:ext cx="4080510" cy="138499"/>
          </a:xfrm>
        </p:spPr>
        <p:txBody>
          <a:bodyPr anchor="b"/>
          <a:lstStyle>
            <a:lvl1pPr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noProof="0" smtClean="0"/>
              <a:t>Add legal and copyright disclaimers here.</a:t>
            </a:r>
            <a:endParaRPr lang="en-US" noProof="0" dirty="0"/>
          </a:p>
        </p:txBody>
      </p:sp>
      <p:cxnSp>
        <p:nvCxnSpPr>
          <p:cNvPr id="5" name="Shape 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98488" y="2451683"/>
            <a:ext cx="3221037" cy="6614534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3957639" y="2451682"/>
            <a:ext cx="3219450" cy="6614534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3" name="Shape 12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6"/>
          <p:cNvSpPr>
            <a:spLocks noGrp="1"/>
          </p:cNvSpPr>
          <p:nvPr>
            <p:ph sz="quarter" idx="13"/>
          </p:nvPr>
        </p:nvSpPr>
        <p:spPr>
          <a:xfrm>
            <a:off x="598488" y="2451683"/>
            <a:ext cx="2103120" cy="6614533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2836228" y="2451683"/>
            <a:ext cx="2103120" cy="6614533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073968" y="2451683"/>
            <a:ext cx="2103120" cy="6614533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4" name="Shape 13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98489" y="4612640"/>
            <a:ext cx="3221036" cy="4182110"/>
          </a:xfrm>
        </p:spPr>
        <p:txBody>
          <a:bodyPr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3957637" y="4612640"/>
            <a:ext cx="3219451" cy="4182110"/>
          </a:xfrm>
        </p:spPr>
        <p:txBody>
          <a:bodyPr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98488" y="2451680"/>
            <a:ext cx="6578600" cy="2037773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5" name="Shape 1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638800" y="2451682"/>
            <a:ext cx="1538288" cy="3050597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638800" y="5638800"/>
            <a:ext cx="1538288" cy="3460750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98488" y="2451682"/>
            <a:ext cx="4900612" cy="6614534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5" name="Shape 1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98488" y="2451682"/>
            <a:ext cx="1539875" cy="369332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98488" y="5804482"/>
            <a:ext cx="1539875" cy="369332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2278063" y="2451682"/>
            <a:ext cx="4899025" cy="184666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5" name="Shape 1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 with Imp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8063" y="1059662"/>
            <a:ext cx="4899025" cy="276999"/>
          </a:xfrm>
        </p:spPr>
        <p:txBody>
          <a:bodyPr wrap="square">
            <a:spAutoFit/>
          </a:bodyPr>
          <a:lstStyle>
            <a:lvl1pPr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2278063" y="2451682"/>
            <a:ext cx="4899025" cy="1231106"/>
          </a:xfrm>
        </p:spPr>
        <p:txBody>
          <a:bodyPr wrap="square">
            <a:spAutoFit/>
          </a:bodyPr>
          <a:lstStyle>
            <a:lvl1pPr>
              <a:defRPr baseline="0"/>
            </a:lvl1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598488" y="2437397"/>
            <a:ext cx="1539875" cy="830997"/>
          </a:xfrm>
        </p:spPr>
        <p:txBody>
          <a:bodyPr wrap="square">
            <a:spAutoFit/>
          </a:bodyPr>
          <a:lstStyle>
            <a:lvl1pPr>
              <a:defRPr sz="1800" b="1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cxnSp>
        <p:nvCxnSpPr>
          <p:cNvPr id="10" name="Shape 9"/>
          <p:cNvCxnSpPr/>
          <p:nvPr userDrawn="1"/>
        </p:nvCxnSpPr>
        <p:spPr>
          <a:xfrm rot="5400000" flipH="1" flipV="1">
            <a:off x="4584764" y="-1483124"/>
            <a:ext cx="146304" cy="5038344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1" name="Shape 10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8488" y="1060704"/>
            <a:ext cx="6578600" cy="2769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487" y="2451682"/>
            <a:ext cx="6578601" cy="123110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72" r:id="rId17"/>
    <p:sldLayoutId id="2147483667" r:id="rId18"/>
    <p:sldLayoutId id="2147483668" r:id="rId19"/>
    <p:sldLayoutId id="2147483669" r:id="rId20"/>
    <p:sldLayoutId id="2147483670" r:id="rId21"/>
    <p:sldLayoutId id="2147483671" r:id="rId22"/>
  </p:sldLayoutIdLst>
  <p:hf hdr="0"/>
  <p:txStyles>
    <p:titleStyle>
      <a:lvl1pPr algn="l" defTabSz="1018824" rtl="0" eaLnBrk="1" latinLnBrk="0" hangingPunct="1">
        <a:lnSpc>
          <a:spcPct val="100000"/>
        </a:lnSpc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1018824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SzTx/>
        <a:buFontTx/>
        <a:buNone/>
        <a:tabLst/>
        <a:defRPr sz="120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231775" indent="-231775" algn="l" defTabSz="1018824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Georgia" pitchFamily="18" charset="0"/>
        <a:buChar char="•"/>
        <a:defRPr sz="1200"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461963" indent="-230188" algn="l" defTabSz="1018824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Georgia" pitchFamily="18" charset="0"/>
        <a:buChar char="-"/>
        <a:defRPr sz="12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682625" indent="-220663" algn="l" defTabSz="1018824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Georgia" pitchFamily="18" charset="0"/>
        <a:buChar char="◦"/>
        <a:defRPr sz="12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914400" indent="-231775" algn="l" defTabSz="1018824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Georgia" pitchFamily="18" charset="0"/>
        <a:buChar char="›"/>
        <a:defRPr sz="12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305647" marR="0" indent="-305647" algn="l" defTabSz="1018824" rtl="0" eaLnBrk="1" fontAlgn="auto" latinLnBrk="0" hangingPunct="1">
        <a:lnSpc>
          <a:spcPct val="100000"/>
        </a:lnSpc>
        <a:spcBef>
          <a:spcPts val="0"/>
        </a:spcBef>
        <a:spcAft>
          <a:spcPts val="1003"/>
        </a:spcAft>
        <a:buClr>
          <a:schemeClr val="tx1"/>
        </a:buClr>
        <a:buSzPct val="100000"/>
        <a:buFont typeface="+mj-lt"/>
        <a:buAutoNum type="arabicPeriod"/>
        <a:tabLst/>
        <a:defRPr sz="22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6pPr>
      <a:lvl7pPr marL="611295" indent="-305647" algn="l" defTabSz="1018824" rtl="0" eaLnBrk="1" latinLnBrk="0" hangingPunct="1">
        <a:lnSpc>
          <a:spcPct val="100000"/>
        </a:lnSpc>
        <a:spcBef>
          <a:spcPts val="0"/>
        </a:spcBef>
        <a:spcAft>
          <a:spcPts val="1003"/>
        </a:spcAft>
        <a:buSzPct val="100000"/>
        <a:buFont typeface="+mj-lt"/>
        <a:buAutoNum type="alphaLcPeriod"/>
        <a:defRPr sz="22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7pPr>
      <a:lvl8pPr marL="916942" indent="-305647" algn="l" defTabSz="1018824" rtl="0" eaLnBrk="1" latinLnBrk="0" hangingPunct="1">
        <a:lnSpc>
          <a:spcPct val="100000"/>
        </a:lnSpc>
        <a:spcBef>
          <a:spcPts val="0"/>
        </a:spcBef>
        <a:spcAft>
          <a:spcPts val="1003"/>
        </a:spcAft>
        <a:buSzPct val="100000"/>
        <a:buFont typeface="+mj-lt"/>
        <a:buAutoNum type="romanLcPeriod"/>
        <a:defRPr sz="22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8pPr>
      <a:lvl9pPr marL="0" indent="-305647" algn="l" defTabSz="1018824" rtl="0" eaLnBrk="1" latinLnBrk="0" hangingPunct="1">
        <a:lnSpc>
          <a:spcPct val="100000"/>
        </a:lnSpc>
        <a:spcBef>
          <a:spcPts val="0"/>
        </a:spcBef>
        <a:spcAft>
          <a:spcPts val="1003"/>
        </a:spcAft>
        <a:buFont typeface="Arial" pitchFamily="34" charset="0"/>
        <a:buNone/>
        <a:defRPr sz="2200" b="1" kern="1200" baseline="0">
          <a:solidFill>
            <a:schemeClr val="tx2"/>
          </a:solidFill>
          <a:latin typeface="Georgia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744662" y="2460625"/>
            <a:ext cx="4305263" cy="1384995"/>
          </a:xfrm>
        </p:spPr>
        <p:txBody>
          <a:bodyPr/>
          <a:lstStyle/>
          <a:p>
            <a:r>
              <a:rPr lang="pt-BR" sz="3000" b="1" i="1" dirty="0" smtClean="0">
                <a:solidFill>
                  <a:srgbClr val="FFFFFF"/>
                </a:solidFill>
              </a:rPr>
              <a:t>Responsabilidade financeira e tomada de decisão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755296" y="5539494"/>
            <a:ext cx="4198937" cy="430887"/>
          </a:xfrm>
        </p:spPr>
        <p:txBody>
          <a:bodyPr/>
          <a:lstStyle/>
          <a:p>
            <a:r>
              <a:rPr lang="pt-BR" sz="1400" b="0" i="0" dirty="0" smtClean="0">
                <a:solidFill>
                  <a:srgbClr val="FFFFFF"/>
                </a:solidFill>
              </a:rPr>
              <a:t>Currículo de Responsabilidade Financeira da PwC</a:t>
            </a:r>
          </a:p>
        </p:txBody>
      </p:sp>
      <p:sp>
        <p:nvSpPr>
          <p:cNvPr id="6" name="Subtitle 7"/>
          <p:cNvSpPr txBox="1">
            <a:spLocks/>
          </p:cNvSpPr>
          <p:nvPr/>
        </p:nvSpPr>
        <p:spPr>
          <a:xfrm>
            <a:off x="1744663" y="3949262"/>
            <a:ext cx="4326528" cy="7694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2500" b="0" i="0" u="none" dirty="0" smtClean="0">
                <a:solidFill>
                  <a:srgbClr val="FFFFFF"/>
                </a:solidFill>
                <a:latin typeface="Georgia" pitchFamily="18" charset="0"/>
              </a:rPr>
              <a:t>Fraude contra o consumidor – dados sobre fraude</a:t>
            </a:r>
          </a:p>
        </p:txBody>
      </p:sp>
      <p:sp>
        <p:nvSpPr>
          <p:cNvPr id="7" name="Text Placeholder 31"/>
          <p:cNvSpPr txBox="1">
            <a:spLocks/>
          </p:cNvSpPr>
          <p:nvPr/>
        </p:nvSpPr>
        <p:spPr bwMode="white">
          <a:xfrm>
            <a:off x="1725611" y="400473"/>
            <a:ext cx="1785745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800" b="0" i="0" u="none" dirty="0" smtClean="0">
                <a:solidFill>
                  <a:srgbClr val="6D6E71"/>
                </a:solidFill>
                <a:latin typeface="Georgia" pitchFamily="18" charset="0"/>
              </a:rPr>
              <a:t>www.pwc.com/corporateresponsibility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98488" y="9002366"/>
            <a:ext cx="4367212" cy="692497"/>
          </a:xfrm>
        </p:spPr>
        <p:txBody>
          <a:bodyPr wrap="square">
            <a:spAutoFit/>
          </a:bodyPr>
          <a:lstStyle/>
          <a:p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598488" y="2452973"/>
            <a:ext cx="6578600" cy="1338828"/>
          </a:xfrm>
          <a:prstGeom prst="rect">
            <a:avLst/>
          </a:prstGeom>
        </p:spPr>
        <p:txBody>
          <a:bodyPr lIns="0" tIns="0" rIns="0" bIns="0"/>
          <a:lstStyle/>
          <a:p>
            <a:pPr marL="231775" marR="0" lvl="1" indent="-231775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Georgia" pitchFamily="18" charset="0"/>
              <a:buChar char="•"/>
              <a:tabLst/>
              <a:defRPr/>
            </a:pPr>
            <a:r>
              <a:rPr lang="pt-BR" sz="1200" b="1" i="0" u="none" dirty="0" smtClean="0">
                <a:solidFill>
                  <a:srgbClr val="DC6900"/>
                </a:solidFill>
                <a:latin typeface="Georgia" pitchFamily="18" charset="0"/>
              </a:rPr>
              <a:t>S</a:t>
            </a:r>
            <a:r>
              <a:rPr lang="pt-BR" sz="1200" b="0" i="0" u="none" dirty="0" smtClean="0">
                <a:solidFill>
                  <a:srgbClr val="000000"/>
                </a:solidFill>
                <a:latin typeface="Georgia" pitchFamily="18" charset="0"/>
              </a:rPr>
              <a:t>: </a:t>
            </a:r>
            <a:r>
              <a:rPr lang="pt-BR" sz="1200" b="1" i="1" u="none" dirty="0" smtClean="0">
                <a:solidFill>
                  <a:srgbClr val="000000"/>
                </a:solidFill>
                <a:latin typeface="Georgia" pitchFamily="18" charset="0"/>
              </a:rPr>
              <a:t>Seja</a:t>
            </a:r>
            <a:r>
              <a:rPr lang="pt-BR" sz="1200" b="0" i="0" u="none" dirty="0" smtClean="0">
                <a:solidFill>
                  <a:srgbClr val="000000"/>
                </a:solidFill>
                <a:latin typeface="Georgia" pitchFamily="18" charset="0"/>
              </a:rPr>
              <a:t> parcimonioso ao dar suas informações pessoais a outras pessoas, a menos que você confie nelas</a:t>
            </a:r>
          </a:p>
          <a:p>
            <a:pPr marL="231775" marR="0" lvl="1" indent="-231775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Georgia" pitchFamily="18" charset="0"/>
              <a:buChar char="•"/>
              <a:tabLst/>
              <a:defRPr/>
            </a:pPr>
            <a:r>
              <a:rPr lang="pt-BR" sz="1200" b="1" i="0" u="none" dirty="0" smtClean="0">
                <a:solidFill>
                  <a:srgbClr val="DC6900"/>
                </a:solidFill>
                <a:latin typeface="Georgia" pitchFamily="18" charset="0"/>
              </a:rPr>
              <a:t>C</a:t>
            </a:r>
            <a:r>
              <a:rPr lang="pt-BR" sz="1200" b="0" i="0" u="none" dirty="0" smtClean="0">
                <a:solidFill>
                  <a:srgbClr val="000000"/>
                </a:solidFill>
                <a:latin typeface="Georgia" pitchFamily="18" charset="0"/>
              </a:rPr>
              <a:t>: </a:t>
            </a:r>
            <a:r>
              <a:rPr lang="pt-BR" sz="1200" b="1" i="1" u="none" dirty="0" smtClean="0">
                <a:solidFill>
                  <a:srgbClr val="000000"/>
                </a:solidFill>
                <a:latin typeface="Georgia" pitchFamily="18" charset="0"/>
              </a:rPr>
              <a:t>Confira</a:t>
            </a:r>
            <a:r>
              <a:rPr lang="pt-BR" sz="1200" b="0" i="0" u="none" dirty="0" smtClean="0">
                <a:solidFill>
                  <a:srgbClr val="000000"/>
                </a:solidFill>
                <a:latin typeface="Georgia" pitchFamily="18" charset="0"/>
              </a:rPr>
              <a:t> suas informações financeiras regularmente, e procure pelo que deve estar lá e o que não deveria estar</a:t>
            </a:r>
          </a:p>
          <a:p>
            <a:pPr marL="231775" marR="0" lvl="1" indent="-231775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Georgia" pitchFamily="18" charset="0"/>
              <a:buChar char="•"/>
              <a:tabLst/>
              <a:defRPr/>
            </a:pPr>
            <a:r>
              <a:rPr lang="pt-BR" sz="1200" b="1" i="0" u="none" dirty="0" smtClean="0">
                <a:solidFill>
                  <a:srgbClr val="DC6900"/>
                </a:solidFill>
                <a:latin typeface="Georgia" pitchFamily="18" charset="0"/>
              </a:rPr>
              <a:t>A</a:t>
            </a:r>
            <a:r>
              <a:rPr lang="pt-BR" sz="1200" b="0" i="0" u="none" dirty="0" smtClean="0">
                <a:solidFill>
                  <a:srgbClr val="000000"/>
                </a:solidFill>
                <a:latin typeface="Georgia" pitchFamily="18" charset="0"/>
              </a:rPr>
              <a:t>: </a:t>
            </a:r>
            <a:r>
              <a:rPr lang="pt-BR" sz="1200" b="1" i="1" u="none" dirty="0" smtClean="0">
                <a:solidFill>
                  <a:srgbClr val="000000"/>
                </a:solidFill>
                <a:latin typeface="Georgia" pitchFamily="18" charset="0"/>
              </a:rPr>
              <a:t>Arranje</a:t>
            </a:r>
            <a:r>
              <a:rPr lang="pt-BR" sz="1200" b="0" i="0" u="none" dirty="0" smtClean="0">
                <a:solidFill>
                  <a:srgbClr val="000000"/>
                </a:solidFill>
                <a:latin typeface="Georgia" pitchFamily="18" charset="0"/>
              </a:rPr>
              <a:t> periodicamente uma cópia de seu relatório de crédito</a:t>
            </a:r>
          </a:p>
          <a:p>
            <a:pPr marL="231775" marR="0" lvl="1" indent="-231775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Georgia" pitchFamily="18" charset="0"/>
              <a:buChar char="•"/>
              <a:tabLst/>
              <a:defRPr/>
            </a:pPr>
            <a:r>
              <a:rPr lang="pt-BR" sz="1200" b="1" i="0" u="none" dirty="0" smtClean="0">
                <a:solidFill>
                  <a:srgbClr val="DC6900"/>
                </a:solidFill>
                <a:latin typeface="Georgia" pitchFamily="18" charset="0"/>
              </a:rPr>
              <a:t>M</a:t>
            </a:r>
            <a:r>
              <a:rPr lang="pt-BR" sz="1200" b="0" i="0" u="none" dirty="0" smtClean="0">
                <a:solidFill>
                  <a:srgbClr val="000000"/>
                </a:solidFill>
                <a:latin typeface="Georgia" pitchFamily="18" charset="0"/>
              </a:rPr>
              <a:t>: </a:t>
            </a:r>
            <a:r>
              <a:rPr lang="pt-BR" sz="1200" b="1" i="1" u="none" dirty="0" smtClean="0">
                <a:solidFill>
                  <a:srgbClr val="000000"/>
                </a:solidFill>
                <a:latin typeface="Georgia" pitchFamily="18" charset="0"/>
              </a:rPr>
              <a:t>Mantenha</a:t>
            </a:r>
            <a:r>
              <a:rPr lang="pt-BR" sz="1200" b="0" i="0" u="none" dirty="0" smtClean="0">
                <a:solidFill>
                  <a:srgbClr val="000000"/>
                </a:solidFill>
                <a:latin typeface="Georgia" pitchFamily="18" charset="0"/>
              </a:rPr>
              <a:t> registros detalhados de suas contas bancárias e financeiras</a:t>
            </a:r>
          </a:p>
        </p:txBody>
      </p:sp>
      <p:sp>
        <p:nvSpPr>
          <p:cNvPr id="4" name="Title 8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Reduza seu risco de se tornar uma vítima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98488" y="2489200"/>
            <a:ext cx="6578600" cy="2541588"/>
          </a:xfrm>
          <a:ln w="6350">
            <a:solidFill>
              <a:schemeClr val="tx2"/>
            </a:solidFill>
          </a:ln>
        </p:spPr>
        <p:txBody>
          <a:bodyPr lIns="45720" tIns="27432" rIns="45720" bIns="27432" anchor="ctr" anchorCtr="1">
            <a:noAutofit/>
          </a:bodyPr>
          <a:lstStyle/>
          <a:p>
            <a:r>
              <a:rPr lang="pt-BR" sz="1200" b="1" i="1" dirty="0" smtClean="0">
                <a:solidFill>
                  <a:srgbClr val="000000"/>
                </a:solidFill>
              </a:rPr>
              <a:t>Quando vocês enviam dinheiro para pessoas </a:t>
            </a:r>
            <a:r>
              <a:rPr lang="en" sz="1200" dirty="0" smtClean="0"/>
              <a:t/>
            </a:r>
            <a:br>
              <a:rPr lang="en" sz="1200" dirty="0" smtClean="0"/>
            </a:br>
            <a:r>
              <a:rPr lang="pt-BR" sz="1200" b="1" i="1" dirty="0" smtClean="0">
                <a:solidFill>
                  <a:srgbClr val="000000"/>
                </a:solidFill>
              </a:rPr>
              <a:t>que não conhecem pessoalmente ou dão</a:t>
            </a:r>
            <a:r>
              <a:rPr lang="en" sz="1200" dirty="0" smtClean="0"/>
              <a:t/>
            </a:r>
            <a:br>
              <a:rPr lang="en" sz="1200" dirty="0" smtClean="0"/>
            </a:br>
            <a:r>
              <a:rPr lang="pt-BR" sz="1200" b="1" i="1" dirty="0" smtClean="0">
                <a:solidFill>
                  <a:srgbClr val="000000"/>
                </a:solidFill>
              </a:rPr>
              <a:t> informações pessoais ou financeiras por </a:t>
            </a:r>
            <a:r>
              <a:rPr lang="en" sz="1200" dirty="0" smtClean="0"/>
              <a:t/>
            </a:r>
            <a:br>
              <a:rPr lang="en" sz="1200" dirty="0" smtClean="0"/>
            </a:br>
            <a:r>
              <a:rPr lang="pt-BR" sz="1200" b="1" i="1" dirty="0" smtClean="0">
                <a:solidFill>
                  <a:srgbClr val="000000"/>
                </a:solidFill>
              </a:rPr>
              <a:t>telefone a quem não conhecem, vocês aumentam as</a:t>
            </a:r>
            <a:r>
              <a:rPr lang="en" sz="1200" dirty="0" smtClean="0"/>
              <a:t/>
            </a:r>
            <a:br>
              <a:rPr lang="en" sz="1200" dirty="0" smtClean="0"/>
            </a:br>
            <a:r>
              <a:rPr lang="pt-BR" sz="1200" b="1" i="1" dirty="0" smtClean="0">
                <a:solidFill>
                  <a:srgbClr val="000000"/>
                </a:solidFill>
              </a:rPr>
              <a:t>chances de se tornarem vítimas de </a:t>
            </a:r>
            <a:r>
              <a:rPr lang="en" sz="1200" dirty="0" smtClean="0"/>
              <a:t/>
            </a:r>
            <a:br>
              <a:rPr lang="en" sz="1200" dirty="0" smtClean="0"/>
            </a:br>
            <a:r>
              <a:rPr lang="pt-BR" sz="1200" b="1" i="1" dirty="0" smtClean="0">
                <a:solidFill>
                  <a:srgbClr val="000000"/>
                </a:solidFill>
              </a:rPr>
              <a:t>fraude de telemarketing.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588964" y="8998112"/>
            <a:ext cx="6588124" cy="553998"/>
          </a:xfrm>
        </p:spPr>
        <p:txBody>
          <a:bodyPr/>
          <a:lstStyle/>
          <a:p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1077218"/>
          </a:xfrm>
        </p:spPr>
        <p:txBody>
          <a:bodyPr/>
          <a:lstStyle/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No ano passado, estima-se que 10 milhões de norte-americanos foram vítimas de roubo de identidade</a:t>
            </a:r>
          </a:p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Estima-se que estas pessoas perderam US$ 5 bilhões</a:t>
            </a:r>
          </a:p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Instituições financeiras e negócios perderam mais de US$ 48 bilhões no ano passado, devido a </a:t>
            </a:r>
            <a:r>
              <a:rPr lang="en" sz="1200" dirty="0" smtClean="0"/>
              <a:t/>
            </a:r>
            <a:br>
              <a:rPr lang="en" sz="1200" dirty="0" smtClean="0"/>
            </a:br>
            <a:r>
              <a:rPr lang="pt-BR" sz="1200" b="0" i="0" dirty="0" smtClean="0">
                <a:solidFill>
                  <a:srgbClr val="000000"/>
                </a:solidFill>
              </a:rPr>
              <a:t>roubo de identidade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Estatísticas sobre roubo de identidade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588964" y="8998112"/>
            <a:ext cx="6588124" cy="553998"/>
          </a:xfrm>
        </p:spPr>
        <p:txBody>
          <a:bodyPr/>
          <a:lstStyle/>
          <a:p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553998"/>
          </a:xfrm>
        </p:spPr>
        <p:txBody>
          <a:bodyPr/>
          <a:lstStyle/>
          <a:p>
            <a:r>
              <a:rPr lang="pt-BR" sz="1200" b="0" i="0" dirty="0" smtClean="0">
                <a:solidFill>
                  <a:srgbClr val="000000"/>
                </a:solidFill>
              </a:rPr>
              <a:t>A Comissão Federal de Comércio é a agência de proteção ao consumidor nos Estados Unidos. A agência coleta reclamações sobre empresas, práticas de negócios e roubo de identidade, sob a Lei da Comissão Federal de Comércio e de outras leis que ela aplica ou administra.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Comissão Federal de Comércio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588964" y="8998112"/>
            <a:ext cx="6588124" cy="553998"/>
          </a:xfrm>
        </p:spPr>
        <p:txBody>
          <a:bodyPr/>
          <a:lstStyle/>
          <a:p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553998"/>
          </a:xfrm>
        </p:spPr>
        <p:txBody>
          <a:bodyPr/>
          <a:lstStyle/>
          <a:p>
            <a:r>
              <a:rPr lang="pt-BR" dirty="0" smtClean="0">
                <a:solidFill>
                  <a:srgbClr val="000000"/>
                </a:solidFill>
              </a:rPr>
              <a:t>“</a:t>
            </a:r>
            <a:r>
              <a:rPr lang="pt-BR" sz="1200" b="0" i="0" dirty="0" smtClean="0">
                <a:solidFill>
                  <a:srgbClr val="000000"/>
                </a:solidFill>
              </a:rPr>
              <a:t>As denúncias mais comuns das vítimas em 2010 foram a não entrega de pagamento/produtos, golpes fingindo ser o FBI e roubo de identidade. As vítimas destes crimes informaram a perda de centenas de milhões de dólares”.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Relatórios do centro de denúncias de crimes na Internet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588964" y="8998112"/>
            <a:ext cx="6588124" cy="553998"/>
          </a:xfrm>
        </p:spPr>
        <p:txBody>
          <a:bodyPr/>
          <a:lstStyle/>
          <a:p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1415772"/>
          </a:xfrm>
        </p:spPr>
        <p:txBody>
          <a:bodyPr/>
          <a:lstStyle/>
          <a:p>
            <a:pPr marL="0" lvl="1" indent="0">
              <a:buNone/>
            </a:pPr>
            <a:r>
              <a:rPr lang="pt-BR" sz="1200" b="1" i="0" dirty="0" smtClean="0">
                <a:solidFill>
                  <a:srgbClr val="DC6900"/>
                </a:solidFill>
              </a:rPr>
              <a:t>Quem liga pode dizer</a:t>
            </a:r>
            <a:r>
              <a:rPr lang="pt-BR" b="1" dirty="0" smtClean="0">
                <a:solidFill>
                  <a:srgbClr val="DC6900"/>
                </a:solidFill>
              </a:rPr>
              <a:t>...</a:t>
            </a:r>
            <a:endParaRPr lang="pt-BR" sz="1200" b="1" i="0" dirty="0" smtClean="0">
              <a:solidFill>
                <a:srgbClr val="DC6900"/>
              </a:solidFill>
            </a:endParaRPr>
          </a:p>
          <a:p>
            <a:pPr lvl="1"/>
            <a:r>
              <a:rPr lang="pt-BR" dirty="0" smtClean="0">
                <a:solidFill>
                  <a:srgbClr val="000000"/>
                </a:solidFill>
              </a:rPr>
              <a:t>“</a:t>
            </a:r>
            <a:r>
              <a:rPr lang="pt-BR" sz="1200" b="0" i="0" dirty="0" smtClean="0">
                <a:solidFill>
                  <a:srgbClr val="000000"/>
                </a:solidFill>
              </a:rPr>
              <a:t>Você tem de agir </a:t>
            </a:r>
            <a:r>
              <a:rPr lang="pt-BR" sz="1200" b="0" i="1" dirty="0" smtClean="0">
                <a:solidFill>
                  <a:srgbClr val="000000"/>
                </a:solidFill>
              </a:rPr>
              <a:t>agora</a:t>
            </a:r>
            <a:r>
              <a:rPr lang="pt-BR" sz="1200" b="0" i="0" dirty="0" smtClean="0">
                <a:solidFill>
                  <a:srgbClr val="000000"/>
                </a:solidFill>
              </a:rPr>
              <a:t> ou a oferta perderá a validade”</a:t>
            </a:r>
          </a:p>
          <a:p>
            <a:pPr lvl="1"/>
            <a:r>
              <a:rPr lang="pt-BR" dirty="0" smtClean="0">
                <a:solidFill>
                  <a:srgbClr val="000000"/>
                </a:solidFill>
              </a:rPr>
              <a:t>“</a:t>
            </a:r>
            <a:r>
              <a:rPr lang="pt-BR" sz="1200" b="0" i="0" dirty="0" smtClean="0">
                <a:solidFill>
                  <a:srgbClr val="000000"/>
                </a:solidFill>
              </a:rPr>
              <a:t>Você ganhou um ‘brinde’, férias ou um prêmio, mas terá de pagar pelos custos de ‘correio e manuseio’ ou outros custos”</a:t>
            </a:r>
          </a:p>
          <a:p>
            <a:pPr lvl="1"/>
            <a:r>
              <a:rPr lang="pt-BR" dirty="0" smtClean="0">
                <a:solidFill>
                  <a:srgbClr val="000000"/>
                </a:solidFill>
              </a:rPr>
              <a:t>“</a:t>
            </a:r>
            <a:r>
              <a:rPr lang="pt-BR" sz="1200" b="0" i="0" dirty="0" smtClean="0">
                <a:solidFill>
                  <a:srgbClr val="000000"/>
                </a:solidFill>
              </a:rPr>
              <a:t>Você não pode perder esta oferta de ‘alto lucro e sem risco’”</a:t>
            </a:r>
          </a:p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 </a:t>
            </a:r>
            <a:r>
              <a:rPr lang="pt-BR" dirty="0" smtClean="0">
                <a:solidFill>
                  <a:srgbClr val="000000"/>
                </a:solidFill>
              </a:rPr>
              <a:t>“</a:t>
            </a:r>
            <a:r>
              <a:rPr lang="pt-BR" sz="1200" b="0" i="0" dirty="0" smtClean="0">
                <a:solidFill>
                  <a:srgbClr val="000000"/>
                </a:solidFill>
              </a:rPr>
              <a:t>Você não precisa verificar a empresa com ninguém”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Sinais de aviso sobre fraude de telemarketing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588964" y="8998112"/>
            <a:ext cx="6588124" cy="553998"/>
          </a:xfrm>
        </p:spPr>
        <p:txBody>
          <a:bodyPr/>
          <a:lstStyle/>
          <a:p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1231106"/>
          </a:xfrm>
        </p:spPr>
        <p:txBody>
          <a:bodyPr/>
          <a:lstStyle/>
          <a:p>
            <a:pPr marL="0" lvl="1" indent="0">
              <a:buNone/>
            </a:pPr>
            <a:r>
              <a:rPr lang="pt-BR" sz="1200" b="1" i="0" dirty="0" smtClean="0">
                <a:solidFill>
                  <a:srgbClr val="DC6900"/>
                </a:solidFill>
              </a:rPr>
              <a:t>Cuidado com ofertas que aleguem:</a:t>
            </a:r>
          </a:p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você não pode obter estas informações de nenhum outro lugar</a:t>
            </a:r>
          </a:p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a bolsa é garantida, ou seu dinheiro de volta</a:t>
            </a:r>
          </a:p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você deve fornecer um número de cartão de crédito ou conta bancária para garantir a bolsa</a:t>
            </a:r>
          </a:p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você é finalista em um concurso em que você nunca se inscreveu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Golpes de bolsa escolar/ajuda financeira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588964" y="8998112"/>
            <a:ext cx="6588124" cy="553998"/>
          </a:xfrm>
        </p:spPr>
        <p:txBody>
          <a:bodyPr/>
          <a:lstStyle/>
          <a:p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1523494"/>
          </a:xfrm>
        </p:spPr>
        <p:txBody>
          <a:bodyPr/>
          <a:lstStyle/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Nunca jogue fora comprovantes de saque, extratos de cartão de crédito ou de conta corrente sem rasgá-los</a:t>
            </a:r>
          </a:p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Nunca passe seu número de cartão de crédito por telefone, a menos que você faça a ligação</a:t>
            </a:r>
          </a:p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Analise sua conta bancária mensalmente, e notifique imediatamente seu banco sobre discrepâncias</a:t>
            </a:r>
          </a:p>
          <a:p>
            <a:pPr lvl="1"/>
            <a:r>
              <a:rPr lang="pt-BR" sz="1200" b="0" i="0" dirty="0" smtClean="0">
                <a:solidFill>
                  <a:srgbClr val="000000"/>
                </a:solidFill>
              </a:rPr>
              <a:t>Mantenha uma lista de números telefônicos para informar a perda ou roubo de sua carteira, cartões de crédito etc.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Evitando o roubo de identidade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588964" y="8998112"/>
            <a:ext cx="6588124" cy="553998"/>
          </a:xfrm>
        </p:spPr>
        <p:txBody>
          <a:bodyPr/>
          <a:lstStyle/>
          <a:p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Reduza seu risco de se tornar uma vítima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184666"/>
          </a:xfrm>
        </p:spPr>
        <p:txBody>
          <a:bodyPr/>
          <a:lstStyle/>
          <a:p>
            <a:r>
              <a:rPr lang="pt-BR" sz="1200" b="1" i="0" dirty="0" smtClean="0">
                <a:solidFill>
                  <a:srgbClr val="DC6900"/>
                </a:solidFill>
              </a:rPr>
              <a:t>O Departamento de Justiça dos EUA sugere...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98488" y="2760980"/>
            <a:ext cx="6578600" cy="1422400"/>
          </a:xfrm>
          <a:prstGeom prst="rect">
            <a:avLst/>
          </a:prstGeom>
          <a:ln w="6350">
            <a:solidFill>
              <a:schemeClr val="tx2"/>
            </a:solidFill>
          </a:ln>
        </p:spPr>
        <p:txBody>
          <a:bodyPr vert="horz" wrap="square" lIns="45720" tIns="27432" rIns="45720" bIns="27432" rtlCol="0" anchor="ctr" anchorCtr="1">
            <a:no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1200" b="1" i="0" u="none" dirty="0" smtClean="0">
                <a:solidFill>
                  <a:srgbClr val="000000"/>
                </a:solidFill>
                <a:latin typeface="Georgia" pitchFamily="18" charset="0"/>
              </a:rPr>
              <a:t>SCAM (GOLPE)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588964" y="8998112"/>
            <a:ext cx="6588124" cy="553998"/>
          </a:xfrm>
        </p:spPr>
        <p:txBody>
          <a:bodyPr/>
          <a:lstStyle/>
          <a:p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port_Portrait_Corporate Responsibility">
  <a:themeElements>
    <a:clrScheme name="PwC Orange">
      <a:dk1>
        <a:srgbClr val="000000"/>
      </a:dk1>
      <a:lt1>
        <a:srgbClr val="FFFFFF"/>
      </a:lt1>
      <a:dk2>
        <a:srgbClr val="DC6900"/>
      </a:dk2>
      <a:lt2>
        <a:srgbClr val="FFFFFF"/>
      </a:lt2>
      <a:accent1>
        <a:srgbClr val="DC6900"/>
      </a:accent1>
      <a:accent2>
        <a:srgbClr val="FFB600"/>
      </a:accent2>
      <a:accent3>
        <a:srgbClr val="602320"/>
      </a:accent3>
      <a:accent4>
        <a:srgbClr val="DB536A"/>
      </a:accent4>
      <a:accent5>
        <a:srgbClr val="A32020"/>
      </a:accent5>
      <a:accent6>
        <a:srgbClr val="E0301E"/>
      </a:accent6>
      <a:hlink>
        <a:srgbClr val="DC6900"/>
      </a:hlink>
      <a:folHlink>
        <a:srgbClr val="DC6900"/>
      </a:folHlink>
    </a:clrScheme>
    <a:fontScheme name="PwC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ltGray">
        <a:solidFill>
          <a:schemeClr val="tx2"/>
        </a:solidFill>
        <a:ln w="3175"/>
      </a:spPr>
      <a:bodyPr rtlCol="0" anchor="ctr"/>
      <a:lstStyle>
        <a:defPPr algn="ctr">
          <a:defRPr dirty="0" err="1" smtClean="0">
            <a:solidFill>
              <a:schemeClr val="bg1"/>
            </a:solidFill>
            <a:latin typeface="Georgia" pitchFamily="18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indent="-274320">
          <a:spcAft>
            <a:spcPts val="900"/>
          </a:spcAft>
          <a:defRPr sz="2000" dirty="0" err="1" smtClean="0">
            <a:latin typeface="Georgia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Report_Portrait_Corporate Responsibility</Template>
  <TotalTime>150</TotalTime>
  <Words>1082</Words>
  <Application>Microsoft Office PowerPoint</Application>
  <PresentationFormat>Custom</PresentationFormat>
  <Paragraphs>65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Report_Portrait_Corporate Responsibility</vt:lpstr>
      <vt:lpstr>Responsabilidade financeira e tomada de decisão</vt:lpstr>
      <vt:lpstr>Slide 2</vt:lpstr>
      <vt:lpstr>Estatísticas sobre roubo de identidade</vt:lpstr>
      <vt:lpstr>Comissão Federal de Comércio</vt:lpstr>
      <vt:lpstr>Relatórios do centro de denúncias de crimes na Internet</vt:lpstr>
      <vt:lpstr>Sinais de aviso sobre fraude de telemarketing</vt:lpstr>
      <vt:lpstr>Golpes de bolsa escolar/ajuda financeira</vt:lpstr>
      <vt:lpstr>Evitando o roubo de identidade</vt:lpstr>
      <vt:lpstr>Reduza seu risco de se tornar uma vítima</vt:lpstr>
      <vt:lpstr>Reduza seu risco de se tornar uma vítima</vt:lpstr>
    </vt:vector>
  </TitlesOfParts>
  <Company>PricewaterhouseCoopers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responsibility &amp; decision making</dc:title>
  <dc:creator>pujar481</dc:creator>
  <cp:lastModifiedBy>agates</cp:lastModifiedBy>
  <cp:revision>20</cp:revision>
  <cp:lastPrinted>2012-06-06T01:08:25Z</cp:lastPrinted>
  <dcterms:created xsi:type="dcterms:W3CDTF">2012-05-21T20:00:49Z</dcterms:created>
  <dcterms:modified xsi:type="dcterms:W3CDTF">2012-12-25T22:40:53Z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 template version">
    <vt:lpwstr>6</vt:lpwstr>
  </property>
  <property fmtid="{D5CDD505-2E9C-101B-9397-08002B2CF9AE}" pid="3" name="TB template type">
    <vt:lpwstr>Onscreen</vt:lpwstr>
  </property>
  <property fmtid="{D5CDD505-2E9C-101B-9397-08002B2CF9AE}" pid="4" name="Template created by">
    <vt:lpwstr>PwC</vt:lpwstr>
  </property>
  <property fmtid="{D5CDD505-2E9C-101B-9397-08002B2CF9AE}" pid="5" name="Template version">
    <vt:lpwstr>5</vt:lpwstr>
  </property>
</Properties>
</file>